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5"/>
  </p:notesMasterIdLst>
  <p:sldIdLst>
    <p:sldId id="366" r:id="rId2"/>
    <p:sldId id="369" r:id="rId3"/>
    <p:sldId id="368" r:id="rId4"/>
    <p:sldId id="375" r:id="rId5"/>
    <p:sldId id="260" r:id="rId6"/>
    <p:sldId id="374" r:id="rId7"/>
    <p:sldId id="266" r:id="rId8"/>
    <p:sldId id="372" r:id="rId9"/>
    <p:sldId id="316" r:id="rId10"/>
    <p:sldId id="306" r:id="rId11"/>
    <p:sldId id="325" r:id="rId12"/>
    <p:sldId id="361" r:id="rId13"/>
    <p:sldId id="324" r:id="rId14"/>
    <p:sldId id="335" r:id="rId15"/>
    <p:sldId id="345" r:id="rId16"/>
    <p:sldId id="348" r:id="rId17"/>
    <p:sldId id="351" r:id="rId18"/>
    <p:sldId id="344" r:id="rId19"/>
    <p:sldId id="353" r:id="rId20"/>
    <p:sldId id="364" r:id="rId21"/>
    <p:sldId id="282" r:id="rId22"/>
    <p:sldId id="365" r:id="rId23"/>
    <p:sldId id="3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DDDDDD"/>
    <a:srgbClr val="FFCCFF"/>
    <a:srgbClr val="FFFFCC"/>
    <a:srgbClr val="99FFCC"/>
    <a:srgbClr val="66FFFF"/>
    <a:srgbClr val="FF6699"/>
    <a:srgbClr val="33CCFF"/>
    <a:srgbClr val="FF9999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3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1DD1D-D814-4DB0-A699-E995CBEE466C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71FE7-01AE-45CA-A5D3-9A66D54047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1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শিক্ষার্থীগণ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86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539BC3-94AD-45D4-A109-9AE6D2BEF68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519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28DE86-EEB8-4EC7-81AD-B6921236FFE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91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044E6A-E825-4D2E-8D3D-7A93EF377CC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24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96DEC7-CBC9-4A28-BC76-FB2ECE1CF447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79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2432C10-7007-4B3E-926F-B66DADB0C67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757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3377A86-BFE4-4871-AABE-5D7E56104DB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0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8E3F73-B39D-4AA3-9694-09119329F65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34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477446-AF58-4499-B9C6-D9069BDBFA0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52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B89A586-CB6B-4CB6-B1EF-2AA165A6621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36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5F92F5-624C-4161-8CE2-3A8612FDA5F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708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01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95" y="7168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91450" y="32287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03861" y="4719638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4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8" r:id="rId12"/>
    <p:sldLayoutId id="2147483759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935867"/>
            <a:ext cx="7307705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বেন 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/>
              <a:t>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উপস্থাপন শুরু করতে পারেন।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পাশাপাশি আপনার নিজস্ব চিন্তা-চেতনা কনটেন্টকে আরো বেশী ফলপ্রসু করবে আশা করি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838200"/>
            <a:ext cx="730770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তাই স্লাইডটি হাইড অবস্থায়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1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5533" y="387246"/>
            <a:ext cx="609600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92032" y="2703199"/>
            <a:ext cx="6383678" cy="3213040"/>
            <a:chOff x="914400" y="1638300"/>
            <a:chExt cx="6383678" cy="3213040"/>
          </a:xfrm>
        </p:grpSpPr>
        <p:sp>
          <p:nvSpPr>
            <p:cNvPr id="7" name="Rectangle 6"/>
            <p:cNvSpPr/>
            <p:nvPr/>
          </p:nvSpPr>
          <p:spPr>
            <a:xfrm>
              <a:off x="5290684" y="4328120"/>
              <a:ext cx="1905000" cy="523220"/>
            </a:xfrm>
            <a:prstGeom prst="rect">
              <a:avLst/>
            </a:prstGeom>
            <a:solidFill>
              <a:srgbClr val="3399FF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VisiCalc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4400" y="1638300"/>
              <a:ext cx="6383678" cy="2286000"/>
              <a:chOff x="914400" y="1638300"/>
              <a:chExt cx="6383678" cy="2286000"/>
            </a:xfrm>
          </p:grpSpPr>
          <p:pic>
            <p:nvPicPr>
              <p:cNvPr id="3" name="Picture 2" descr="E:\MOTIAR\D,contennt Picture 2\visicalc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8290" y="1638300"/>
                <a:ext cx="2109788" cy="2286000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914400" y="2518114"/>
                <a:ext cx="3124200" cy="584775"/>
              </a:xfrm>
              <a:prstGeom prst="rect">
                <a:avLst/>
              </a:prstGeom>
              <a:solidFill>
                <a:srgbClr val="0033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Light" pitchFamily="2" charset="0"/>
                    <a:cs typeface="NikoshLight" pitchFamily="2" charset="0"/>
                  </a:rPr>
                  <a:t>এ্যাপেল</a:t>
                </a:r>
                <a:r>
                  <a:rPr lang="en-US" sz="32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Light" pitchFamily="2" charset="0"/>
                    <a:cs typeface="NikoshLight" pitchFamily="2" charset="0"/>
                  </a:rPr>
                  <a:t> </a:t>
                </a:r>
                <a:r>
                  <a:rPr lang="en-US" sz="320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Light" pitchFamily="2" charset="0"/>
                    <a:cs typeface="NikoshLight" pitchFamily="2" charset="0"/>
                  </a:rPr>
                  <a:t>কোম্পানি</a:t>
                </a:r>
                <a:endParaRPr lang="en-US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Light" pitchFamily="2" charset="0"/>
                  <a:cs typeface="NikoshLight" pitchFamily="2" charset="0"/>
                </a:endParaRPr>
              </a:p>
            </p:txBody>
          </p:sp>
          <p:sp>
            <p:nvSpPr>
              <p:cNvPr id="2" name="Right Arrow 1"/>
              <p:cNvSpPr/>
              <p:nvPr/>
            </p:nvSpPr>
            <p:spPr>
              <a:xfrm>
                <a:off x="4327423" y="2495550"/>
                <a:ext cx="352533" cy="57150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1063301" y="2782789"/>
            <a:ext cx="6621030" cy="3160106"/>
            <a:chOff x="913750" y="1772524"/>
            <a:chExt cx="6621030" cy="3160106"/>
          </a:xfrm>
        </p:grpSpPr>
        <p:sp>
          <p:nvSpPr>
            <p:cNvPr id="10" name="Rounded Rectangle 9"/>
            <p:cNvSpPr/>
            <p:nvPr/>
          </p:nvSpPr>
          <p:spPr>
            <a:xfrm>
              <a:off x="5153313" y="4246830"/>
              <a:ext cx="2381467" cy="685800"/>
            </a:xfrm>
            <a:prstGeom prst="roundRect">
              <a:avLst/>
            </a:prstGeom>
            <a:solidFill>
              <a:srgbClr val="00CC99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NikoshLight" pitchFamily="2" charset="0"/>
                  <a:cs typeface="NikoshLight" pitchFamily="2" charset="0"/>
                </a:rPr>
                <a:t>এক্সেল</a:t>
              </a:r>
              <a:endParaRPr lang="en-US" sz="4000" dirty="0">
                <a:latin typeface="NikoshLight" pitchFamily="2" charset="0"/>
                <a:cs typeface="NikoshLight" pitchFamily="2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13750" y="1772524"/>
              <a:ext cx="6589793" cy="2151776"/>
              <a:chOff x="685800" y="3349492"/>
              <a:chExt cx="6589793" cy="2151776"/>
            </a:xfrm>
          </p:grpSpPr>
          <p:pic>
            <p:nvPicPr>
              <p:cNvPr id="8" name="Picture 4" descr="E:\MOTIAR\D,contennt Picture 2\excel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0993" y="3349492"/>
                <a:ext cx="2514600" cy="2151776"/>
              </a:xfrm>
              <a:prstGeom prst="rect">
                <a:avLst/>
              </a:prstGeom>
              <a:ln w="38100" cap="sq">
                <a:solidFill>
                  <a:srgbClr val="33CC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85800" y="4114800"/>
                <a:ext cx="3124200" cy="584775"/>
              </a:xfrm>
              <a:prstGeom prst="rect">
                <a:avLst/>
              </a:prstGeom>
              <a:solidFill>
                <a:srgbClr val="33CCFF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মাইক্রোসফট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কোম্পানি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" name="Right Arrow 32"/>
              <p:cNvSpPr/>
              <p:nvPr/>
            </p:nvSpPr>
            <p:spPr>
              <a:xfrm>
                <a:off x="4151156" y="4139630"/>
                <a:ext cx="352533" cy="57150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078291" y="2526495"/>
            <a:ext cx="6930483" cy="3458369"/>
            <a:chOff x="885019" y="1553201"/>
            <a:chExt cx="6930483" cy="3458369"/>
          </a:xfrm>
        </p:grpSpPr>
        <p:sp>
          <p:nvSpPr>
            <p:cNvPr id="39" name="Rectangle 38"/>
            <p:cNvSpPr/>
            <p:nvPr/>
          </p:nvSpPr>
          <p:spPr>
            <a:xfrm>
              <a:off x="885019" y="2629773"/>
              <a:ext cx="3048000" cy="523220"/>
            </a:xfrm>
            <a:prstGeom prst="rect">
              <a:avLst/>
            </a:prstGeom>
            <a:solidFill>
              <a:srgbClr val="00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Open Office </a:t>
              </a:r>
              <a:r>
                <a:rPr lang="en-US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Calc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1" name="Picture 3" descr="E:\MOTIAR\D,contennt Picture 2\Open offic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016" y="1553201"/>
              <a:ext cx="2743200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ounded Rectangle 41"/>
            <p:cNvSpPr/>
            <p:nvPr/>
          </p:nvSpPr>
          <p:spPr>
            <a:xfrm>
              <a:off x="4767502" y="4249570"/>
              <a:ext cx="3048000" cy="762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Light" pitchFamily="2" charset="0"/>
                  <a:cs typeface="NikoshLight" pitchFamily="2" charset="0"/>
                </a:rPr>
                <a:t>Kspread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4327423" y="2551107"/>
              <a:ext cx="352533" cy="5715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181600"/>
            <a:ext cx="8153400" cy="76944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স্প্রেডসিট</a:t>
            </a:r>
            <a:r>
              <a:rPr lang="en-US" sz="4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হল</a:t>
            </a:r>
            <a:r>
              <a:rPr lang="en-US" sz="4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এক</a:t>
            </a:r>
            <a:r>
              <a:rPr lang="en-US" sz="4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ধরণের</a:t>
            </a:r>
            <a:r>
              <a:rPr lang="en-US" sz="4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কম্পিউটার</a:t>
            </a:r>
            <a:r>
              <a:rPr lang="en-US" sz="4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প্রোগ্রাম</a:t>
            </a:r>
            <a:endParaRPr lang="en-US" sz="2400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1026" name="Picture 2" descr="E:\MOTIAR\Motiar D. Content\Class Viii\Picture\পাঠ ২৩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5935" y="1237286"/>
            <a:ext cx="5791200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5361016"/>
            <a:ext cx="6534150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এটিকে</a:t>
            </a:r>
            <a:r>
              <a:rPr lang="en-US" sz="5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ওয়ার্কবুক</a:t>
            </a:r>
            <a:r>
              <a:rPr lang="en-US" sz="5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বলা</a:t>
            </a:r>
            <a:r>
              <a:rPr lang="en-US" sz="5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হয়</a:t>
            </a:r>
            <a:endParaRPr lang="en-US" sz="3200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6" name="Picture 2" descr="E:\MOTIAR\Motiar D. Content\Class Viii\Picture\পাঠ ২৩\Workbook Icon.p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37286"/>
            <a:ext cx="6381750" cy="34581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5153561"/>
            <a:ext cx="7848600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রেজিস্টার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খাতার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পৃষ্ঠার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ন্যায়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এখানে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অনেকগুলো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ওয়ার্কসিট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থাকে</a:t>
            </a:r>
            <a:endParaRPr lang="en-US" sz="20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8" name="Picture 2" descr="E:\MOTIAR\Motiar D. Content\Class Viii\Picture\পাঠ ২৩\newworksheet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232226"/>
            <a:ext cx="65532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94855" y="5270981"/>
            <a:ext cx="8001000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ওয়ার্কসিট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অনেকগুলো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সারি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কলাম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থাকে</a:t>
            </a:r>
            <a:endParaRPr lang="en-US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10" name="Picture 9" descr="E:\MOTIAR\Motiar D. Content\Class Viii\Picture\পাঠ ২৩\9b515897c753870aef8ad8ec068a7706c642856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6098" y="1213176"/>
            <a:ext cx="6400800" cy="299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286000" y="202275"/>
            <a:ext cx="4921135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otiar\Documents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286000"/>
            <a:ext cx="5105400" cy="29718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95600" y="381000"/>
            <a:ext cx="3886200" cy="923330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702" y="1304330"/>
            <a:ext cx="21336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212" y="3220548"/>
            <a:ext cx="2151090" cy="1569660"/>
          </a:xfrm>
          <a:prstGeom prst="rect">
            <a:avLst/>
          </a:prstGeom>
          <a:solidFill>
            <a:srgbClr val="33CC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সারির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90800" y="2209800"/>
            <a:ext cx="1752600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38400" y="3677750"/>
            <a:ext cx="515911" cy="4199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5410200"/>
            <a:ext cx="79248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অবস্থাকারী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181600" y="1905000"/>
            <a:ext cx="1752600" cy="1866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34200" y="531860"/>
            <a:ext cx="19812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676870"/>
            <a:ext cx="49530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4675257"/>
            <a:ext cx="51054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MOTIAR\Flower\Learning-disabilitie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200400" cy="2438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17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1660" y="5233319"/>
            <a:ext cx="763382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প্রক্রিয়াকরণে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762000"/>
            <a:ext cx="7665881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122" name="Picture 2" descr="E:\MOTIAR\Motiar D. Content\Class Viii\Picture\পাঠ ২২\Excel_Automation_Diagram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0104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86983" y="5230207"/>
            <a:ext cx="763382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8" name="Picture 2" descr="E:\MOTIAR\Motiar D. Content\Class Viii\Picture\পাঠ ২২\Monthly_Employees_Payroll_Repo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828800"/>
            <a:ext cx="5334000" cy="2933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41660" y="5233319"/>
            <a:ext cx="7633821" cy="64633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গবেষণায়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828800"/>
            <a:ext cx="661035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268069"/>
            <a:ext cx="6248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360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2209800"/>
            <a:ext cx="3276600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কুঁড়ি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সাময়িক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প্রস্তুতের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Motiar\Desktop\index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14600"/>
            <a:ext cx="38100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00600" y="2667000"/>
            <a:ext cx="3810000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just"/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রেজিস্টারে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বিষয়ভিত্তিক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গ্রেড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জিপিএ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F:\mobile\IMG_20150422_094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438400"/>
            <a:ext cx="39116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181600" y="2819400"/>
            <a:ext cx="3429000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প্রক্রিয়াটিতে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ভূল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সংশোধন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F:\mobile\IMG_20150422_093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590800"/>
            <a:ext cx="3733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888191" y="1155067"/>
            <a:ext cx="2159809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বর্ণনা-১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1328" y="313039"/>
            <a:ext cx="635854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b="1" u="sng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u="sng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u="sng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3600" b="1" u="sng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5008" y="2362200"/>
            <a:ext cx="3276600" cy="1938992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আরএস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এন্টারপ্রাইজ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রড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সিমেন্টের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45148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0" y="2209800"/>
            <a:ext cx="3276600" cy="2554545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নগদে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বাকীতে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MOTIAR\Motiar D. Content\Class Viii\Picture\পাঠ ২৩\1410590780_IMG_20140913_123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57400"/>
            <a:ext cx="388620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177444" y="2199896"/>
            <a:ext cx="34290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ক্যাশ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ক্যাশিয়ারকে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হিমশিম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MOTIAR\Motiar D. Content\Class Viii\Picture\পাঠ ২৩\রড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81200"/>
            <a:ext cx="4114800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685800" y="1143000"/>
            <a:ext cx="1871025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u="sng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b="1" u="sng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বর্ণনা-২</a:t>
            </a:r>
            <a:endParaRPr lang="en-US" sz="3200" b="1" u="sng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2831" y="304800"/>
            <a:ext cx="60198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b="1" u="sng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u="sng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u="sng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3600" b="1" u="sng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1457" y="2678404"/>
            <a:ext cx="32766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সুমন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সঙ্গতি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সংসার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চালানোর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mobile\IMG_20150422_195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32004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23373" y="2720876"/>
            <a:ext cx="3692769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ডায়েরিতে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আয়-ব্যয়ের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রাখেন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গরমিল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F:\mobile\IMG_20150422_195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81200"/>
            <a:ext cx="3200400" cy="332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066800" y="1066800"/>
            <a:ext cx="1907895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u="sng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b="1" u="sng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বর্ণনা-৩</a:t>
            </a:r>
            <a:endParaRPr lang="en-US" sz="3200" b="1" u="sng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362200" y="381000"/>
            <a:ext cx="4267200" cy="860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4572000"/>
            <a:ext cx="77724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উপরিউক্ত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ক্ষিতে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G-BE320-2800-Ansilumen-800x600-3000 1-5000-Projektö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00200"/>
            <a:ext cx="4876800" cy="251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57200"/>
            <a:ext cx="6934200" cy="707886"/>
          </a:xfrm>
          <a:prstGeom prst="rect">
            <a:avLst/>
          </a:prstGeom>
          <a:solidFill>
            <a:srgbClr val="FF9999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16536" y="1524000"/>
            <a:ext cx="8229600" cy="4572000"/>
          </a:xfrm>
          <a:prstGeom prst="rect">
            <a:avLst/>
          </a:prstGeom>
          <a:solidFill>
            <a:srgbClr val="99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 </a:t>
            </a:r>
            <a:r>
              <a:rPr kumimoji="0" lang="en-US" sz="36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বিপুল</a:t>
            </a:r>
            <a:r>
              <a:rPr kumimoji="0" lang="en-US" sz="36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পরিমাণ</a:t>
            </a:r>
            <a:r>
              <a:rPr kumimoji="0" lang="en-US" sz="36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normalizeH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উপাত্ত</a:t>
            </a:r>
            <a:r>
              <a:rPr kumimoji="0" lang="en-US" sz="36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normalizeH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নিয়ে</a:t>
            </a:r>
            <a:r>
              <a:rPr kumimoji="0" lang="en-US" sz="36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normalizeH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  <a:r>
              <a:rPr kumimoji="0" lang="en-US" sz="36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normalizeH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করা</a:t>
            </a:r>
            <a:r>
              <a:rPr kumimoji="0" lang="en-US" sz="36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নির্ভু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লভাবে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স্বয়ংক্রিয়ভাবে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প্রক্রিয়াকরণে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ও ই-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ঠিকানার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kern="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640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:\MOTIAR\Motiar D. Content\Class Viii\Picture\পাঠ ৫৫\s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971800"/>
            <a:ext cx="6553200" cy="3429000"/>
          </a:xfrm>
          <a:prstGeom prst="rect">
            <a:avLst/>
          </a:prstGeom>
          <a:noFill/>
        </p:spPr>
      </p:pic>
      <p:pic>
        <p:nvPicPr>
          <p:cNvPr id="1029" name="Picture 5" descr="E:\MOTIAR\Motiar D. Content\Class Viii\Picture\পাঠ ৪৬ দৈন্ন্দিন সমস্যা\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276600"/>
            <a:ext cx="19812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648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457200"/>
            <a:ext cx="32004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3733800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২টি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১টি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ওয়ার্কসিটে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MOTIAR\D,contennt Picture 2\tea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1752599"/>
            <a:ext cx="2285999" cy="18288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0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4375" y="762000"/>
            <a:ext cx="4876800" cy="10156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utoShape 2" descr="data:image/jpeg;base64,/9j/4AAQSkZJRgABAQAAAQABAAD/2wCEAAkGBxQTEhQUExQWFhUXFxwaGBgYGB8cGBsfGRofGhsfGxoeICggHB4lGxwcIjEhJSorLi8uGh8zODMsNygtLiwBCgoKDg0OGxAQGzQkHyQsLDQ0LCwsLDQsNCwsLCwsLCwsLy8sLCwsLCwsLCwsLCwsLCwsLCwsLCwsLCwsLCwsLP/AABEIAMIBAwMBIgACEQEDEQH/xAAcAAABBQEBAQAAAAAAAAAAAAAAAgMEBQYHAQj/xAA+EAACAQMCBQEGBAYCAgEDBQABAhEAAyESMQQFIkFRYQYTMnGBkaGxwfAUI0JS0eEH8WJygpKTohUWM1Nj/8QAGQEAAwEBAQAAAAAAAAAAAAAAAAECAwQF/8QALhEAAgICAgECBAUEAwAAAAAAAAECEQMhEjFRBEETImHwFDKBweGRodHxQlJx/9oADAMBAAIRAxEAPwDlnBctbTdf3lsWlOlmzjXjoBGoahI2Ewe1PnjwgFuzassBKa4Ll9WNSls29iQv/l6TVSLQbUFZmJJxpmc4Mk7nz2mpHBcHrRkhlvJreW6V0qANOe+oMIjJOdqmrJ7J/GcSr2VV7A96NTM4uASuxKgZ1A/+0gHECqf+DGpwzaFU6ciWJ/tCg5zuQY77kAtwfdlm0kTAAYBlJ6gdHdckTEDbGJk8n4UMSxEgK0gKHIGmCxQ9hODjMd4BIxroaVEng7tsSA5UohYXMq2oLgLBHeQDiZzTvGcaLrTZV3f4rjMNIxiSqsRA/uOc1UJZLmFEDeSNoHcgY3/EUWuMcBwpI1ZOnG3mO0fPv5p0Kh67ZZn0qZYYMmDgR5zAB2pzguNe2hQFRDaoYA5UZAO4DD7xg71CS8YnW2rAjPwx5nsQuI8eKLVwAg+uRgCJ2B/0KY60X9y5bJF22s9RJtkliFY7J/UQDIye67EEm94bjdC6bTh9aiPeHqI/AKwJKn/1np2rHG6AxhIXUCVYyfXrABjfadxvArU8l4crD+6dU16WIUMBAmFOkgmPmYkRNZSguJHRr+Rq1m2A1rSbgDEN8QEAqQO+5hoGK1HJeOJuD3ZMlTgSDjcQN9pA9MbzWFs8y1RrHUuS2QVg6VYgAH9R3AitBym8Pd6H6dTHpEzOOoE7Y75GKwhCpW0TZ0HlHPASskQwEjxjtk/P6/ONPXPvZvlTOAQoNueobAHvgmQQuP8Aut/bWBEzXazSIqiiikUFFFFABRRRQAUUUUAFFFFABRRRQAUUUUAFFFFABRRRQBGvceikqxgj0NFZ/mB4j3jwGicROw2oqeX0L4ryfKguszi4zjUxA3A8bxAA28Vu7Lr/AALFkVw4Nssyg+7galuB11ahbJaEAEz33GCsWWuSsk6EMbQApk5JEDJ+uO9aK5xnu7VpXtysFlAK6g2JInqVZWCpBBA8wQdMxaD2im1c4u3aZDZAt4uWhr6wp/lkhipHnVJWd81H9kuavZuj3bW0DWyt0sJBXV1Sp+IhQGhSJjfevb1tWt3Sp6nZVWW6pcgmSTLA+SSRG25qifWhIMAznAkEfiN6pO9jW0ar2o5hZW6gVhcfDXroLKdWokpoZYGhelfiEBewM45myYwPH6Uu++oyd+58nc/nSnRZbQWYCIJAU+MqCe57E0DQ3r37z5FLt2yYgSTtGTj996TbtlpgEwJMCYA3J9Kc97tgKogGO+Nz5O9AyTwXEW1jUqkgEkvLBiJAUAbCDv5A2FSV5i1wBHLaADpUMdIIXJA2GYP3Heq0hSHyQRlQBg5z3wIyN9oqW/BKj+7uNJKA9GQC6hgJjJyAYkT3jNNKyWkaT2ZW28W7huKjABnTqYDUJ0rtJOPqPOdl/Ai1cYe9a9cFwC2xGonIEGSQOmCMx6YrH+z1+2rlGUaW+EqveBODMnAIA2n7a7guCcXDcVGWwrAe8iFYyCCJ9DM5HmkruqM2zq3szy+9ZJDCFxMmZgQY8Z9BP0zpKqOQ8cGS2skysgk7wYxIBO3ireg1XQUUUUDCiiigAooooAKKKKACiiigAooooAKKKKACiioXMn2UHc5E7iDgdxmMxSYBe5pbVtLGD5O207/5/wAUXOaW4OlgxAG3/ltMea5r7cczYIrgrctTBZGDg/IwNwNogZgmsq3tCy3Qlq8qrcEIQWAz2aBJAwpxBIx2rJueybOicb/yFpuMoQAAxDb485orC8Xfs23ZLlriLrg9Vy2UCMTklQcxNFZc8hXJHKuXcu122fqGlkyF/pZtBYd2IfSNI7t9uwX+AtL7t04R3s3bBLXQWuoz2cqz+9hbIy5OqIEgxNcpTjLipwqElkRtSISFtnW6sylgQRJUEyf6RtXdeMuC7yw3rVwOSrOyamFhiSey6I1kghYDdgNVdsaIkcP4bk3vL+m0xa0bwQkMGuEnUelFJa4YDAMoIJA8xVTzSxocgFmEnrZSpJnqnVkwZGQMg4rbcx4Nv4b+KQuDq6bhW5afog6QVSC3Q0HYHUNUrmo9oEsEAcNb0CWJFxpuMYPUxkjaYXJGk5JcgSUjK65OZO/fua9v3i7Fm3YycAZPoMUu3aBkkwAO2+8YHekmwckA6Q0aiMTuATsDAJj0NAyUbY0g6QIUTEk5nJ8H6gY2qERUnh+ELBjq2G2STMaRA8kj0/CmLtoqxU7gwR+8UhId4ZwuTB+cgjeCI9Y+1O27Za6Am7GR5mfXO9MJEHVG2PUzUotpOrOQCDqAMglQVjcAj86Yjb+yHs1cvMWlGJ1FyzjQFQxqJEtJzAjdZJjB013mQU/wrpd02yyOzuGKwynAHTMqNRU5A9a51yjj7isj2iQyhtUbjBDb9oMwPGfToPsPxurine+i3A4dWZlQxncMcHaMzsN9qqL39TJ+DtPKPde7UWSugAQFiBgY/wC81OrE+wg0nIIBBCHEMPpOqIOZ7DattRJUzWLtBRRRUlBRRRQAUUUUAFFFFABVPz1mQG5qhRExv6ASe5/TerTiHIViBJAJA3n6d659zfnd1LlxrqMQunoIIHxEGDI798jp9KKsmTNPwvtApVSWGcwd/rBgfWrTheOVwMgE9q5xy/ikKtcugDLQI6V6jtsDsdhid4p7h+MQPrFxmVtgYMCBnOO/qMeTXP8AGalXj6EqTOl0VVcr5gXiWUjTjcNIxkHORBqwfiVAJLAACZJgV0FpirrQP2fwrOcw5kBIBaFjWdmM9lxjMCY79qrvaX2zS0dKeUJJmAr5E4OTsV3rl3OPaW4Ljmy0k9G8naFgwCCASZztviubI5TfGP8AX/BLkTPa6866IIBOlktkA95AGuRPVg/gRWa5H7O3mGu/Is28GGHvAGcKRbXMNkmI2k1qeW8u4dgov3WV2JYqFRoVZ6U1pALDrUkggRiYpJ5WLtz+Fs3Rw1v3oeHaYQYOp2eQ0DVpWdTMswFrXGuFJsSZK4McR7tPc8f/ACtI0azLR8428ekUVEv8ouWj7tSrKkKGFwQdIiR/NXx4FFc7We9NF/J4Od8o5hbsoddubqBXtOD8Lhxc6tUgjSIgAZJHcmt4n/Iq2QNLFvf6rrWdJRbLXGNwqWMKxZSpFxQIM/3GMDzJPe62DOSlodLBcBG0wCpMqBsai8Vxeu2AFgyrEZ0qQoSVzHUACcbqMxt0qVons0vFe0LXLV4XOIvPbIPQQpEkMVAMjSms7qJg4FZTjeN1IqR8JJnEmciY7jPrJNRlecTgkTP514RqPSp7CBJnt/umlQ0qDUNIjeTJ7mYH+fvXiMex+n7+tNmnDbxqBqih5LmqA5nSoCiQBEkkT5ljn1M1M5stpgrWS+SQ4ZgxmZkQACJJ/ZqsU7ZI80+eKzqMEwB8PcDfff13pNbsQwthjGDmfwEn8KlcMgIBbsDAidUdj8qXcYArqkg53kAE49RmcQMRG+ZXCMpGjp1H4XBIEATpiMydyTIkeKAfRJ4Th1BVQ8KQCGIETA1avUE4B7EVuPYIr/FoLrG5awDkxJEn4d87/Wubm4ykrEA5K5zjwMZjftnatLyjng+GGECVO+wicZIzt6Cn9TKXk+oODsWwAUCxJMjOSerPqakVzb2A9qv5ZVlktLjRksWPbPj9PNdGs3QwkfmDB7gxiRQaRlaF0UUUFBRRRQAUUUUAFFM8VxS21LMYA+9Vl/nqdJRgd5UwD6HJB3280Ccki5rGf8jco97Y97bj3igk5+JdJmM9vTJqHzr2xdWKqp0yF8EgnJM7YmPJxVd7N+3ZLMjqxU4XA94GYfaMA95kfKiL2TzTMRea5dtglgughGzBDFie+7FtZmDlRvM1Y8wufw9qzBS5cAggKwuHXgHBh/mR322n32oS0E0q6hz1OkFYj4YAwSqwpMnecZqo4bmrW76vbu/AFChyTJktG0ACFMCMwczSlJXrog3vspya+bgg/wArIl+pgxGsjaCZJIwInvFbJ+Vm4hDDJcapOSA2MZAGmDv2rn6f8hX2OYJQZgwoMgZHcR+kya03Ked3JcIvvbzkmNQ0/DIBM/2iYgETHgVPKI1Rm/abkBtWbiXLrEuyAuAswrHRJM+QpIAggEwJqv8AZTl3DdNwJ75kuF3YkK4CshRlU6WmPdzkr1kdzUj2htPflheKszahK4RkVmtmAZBLQAROmY7xWeu8j4hwGLN1odZChm1BQztIw2q6SNJOI1blYmOeP/jA2vNuC4e2bvE2xb/lKCyozZVm94q6REgALERAAGINc84Hmvvb1y7aW2WdEnFwKqpAILCJMKNTTkd5OGOc3FSwq2kuJcZupLkdS3AoUKW0NCtCiVJicwM5nhr7e6YBlUWyRcAKyUZggiTqcgmIUbZJ8TTnuyls0B5zxckpcXSSSBqOATIGDEiY+lFRuC4y8EWOCS7I1a9XEdWrqnodUnP9IAop8fqLZm+J4px06tUroMQykEhgoxJyBPqKjXC2nSQOnJkDVjpiTnvsJqx5jwigABgzapdgAAJgKAe57nbcfSrurpH1xn75H0P2q4NNaKQiwhdltju0DbdoG/jak6YE+f03r1lAiDkiflvg/vvRiB5/LJ/1VlDc08R0jH7zSSfMGnb0aEG0jP6H5b0mAwuNx8/32pRM47j9B/qvbpJCk+Pvnf1pNtgCCRI8bT9qYAwEev5+fxqTwN8DDAkfPt48x6CmreYnbY/+IGcfj+NP37cLGDB6CCJIMbjc4g+n5IQi7eBcnTAJkxkROw9MfnVnw3Gm3pKxB6YgwpJMxjfSRsfET2qEC6TqJn+nx6znH2p/h7AAl4AJEGdj6gZ7jbz2poTR0z2b9o7oOrrZZEkEk7bhfkfPfYRXdPZ6/rsKcnEEkyWxucDMelfMXKVCkOgyfi6iCJ+kYOZx9c19A/8AG1i4nDabl1XzIAOoiROSMDMiB4paM8apmuooopmwUUUUANcTxC21LNsPufQDuT4rNN7Vln0qgWD1AkaoG5Gw+hrScQqsCpgmNsT4kVkOe8qt8Pw7OxuEmQMjDZIJIA+3y8VSoiV+wx7RW7t1feqy+7gQWIgHuG074z5xg1n25tatI6wHJHXcIM+pB7geR61IXm6Dh2VyfeYCzmAR6GCfUjxk1m+L5iTbuWx7sLsFZ1LgkTIyAQY8zjNDfsZM94X2gS4zi3w6OZgnViMdyIxG3jzNQOCce8N0IrOrgAIGnqDQwAwQsA/Mz6Bwey119CC44U5aVUKMSTBbqwDjuYE5lby1wdjg5dGJd9SFAxgxEkDeZnIAGTtWeTildgY32lA1a7jMrsY6lkE5ORvuTme0xuKh3byIA2CIDNpPSSnSo6hqClgQTEwMjNaHmHHWb6j3mgMRmfMiZbsZCnq+9VHMOU2VsOEYNcDMRGQRGowZzged19axUvYpDXA8erOALarpAYlhhAGAAVdi2B1bwPNbn2a9ov4XgjaRwzNlXMEkvhu5b4urV+Fc24Z2R8x0HKkdgMNjOJk+gG9W/s9ztT0HT1uq69I6AdQcmCJP9IzkP2ipcpRWhdGs4Ll7s9ssyrZKhmcRqOk5XQCFEkxmQIyalcRaUsrOxRA38wRqXTp1KGVBEAgmJMmO9VN3mum0fd6eHCL0gELrwQ2RBHcE5OfODTn2kA/k8UHe2bmll/rIGWhgoJUzkTJ1LisL+Iqr9SkZv2llrzEt7y4x0rbLlrgIJBP8saNwenUTtk0i1yrifcsAty2jqsq7aRcAJKwCAGHvMjPf0MaHmPBWb9x+Ls8RodVRxaZCGBVdSlTqGpRnSw/tHc1mLfEkWnVhqtx8R1SCCIIglQYBGQcO30601H5UVZu+A/445kttV92piY/nBcTjDQRjyKK54vNuJXFu7d0D4YuOoj0UPAoq/l+2FDHMeLU9IGCZ+Niu5MxOWyc53PzqJwqAnqHS2J2jxnt4n50vi0bXGJbwIGTOJAgfLHrSBZ6SxkLMTG5Pbt2k/wDc00kkUhprZBziDH2p4JKKYMAZIEjLbTsO5ouDXbD7sp0n5RKn54YfQVHamMcRQZE5xG+fl++9TWsjSjlgF0adiTI3gRnfz+ks8DwTO0CRCljnbSD9sA037xiG7gAZIkqAQBp8dtvNICbxHEqVddKgf0BTMQdy252id4+dVmgk+PninrtuMNIPpB7SQfWSMdsjcUyG/wCqaQCio0TIkHbvkflj8fWvARGCZ8dvQ0/f4OADkEgGGEbgbHvv3jtvXlmypWSSpG537xgY2Md5zRYhm84MQIxn50kKdvr/AIP414wpSNGZjzG9MZfezVwoQVC+WJ/tBBjHYmBmY8HFde9leO92bJsCWdutQZJhRusbZB9JwIrkXImJK25gMM4HqTBIgHpEHO/31Ka+HlgWZkYI5JGjQcABjEEjsp2VidpGMvzEpb2fRdrjlYSNR8wrH9KqOZe2XC2jpDNcf+y2pJ9Z/fauQJzW7DWmuEW9QJtq0bZKk6pIOxzsO1WPLeYW7caLcY3kSYzJaZreFNWzs/DOtI6rwXtPYux7ssw7wJj5jcVYjj7f933BH6VxDiONWdSKyPBhlIU/gQDFWnK/by8hS1etG9rcIroALktgAiYPzxTaRS9N50bvnvEuLguWipAUiQQDOABtLZJxmsxz3+L0aX1amExqDrnvn4DmImMDbetLxiAqdS6oBIHrFYbmPtHeke4iMSmHMzpYepAmfkO5rmzZ3H5Ujmz4eHTH7XIrRVveXS106Tp1RbWOn4VzpB7AiY7YqFxXIdNxH4Zteq4DqNsEASQVCE7Z1GcYxtFS3uXMPMPEGGOnvssRIOxMYn5UleaooIJXWAARESdjI/UfavPj6rKnaf6HMl5HOKsQwVVAfuxEDAM/1QcHbtjxVLzC3xUFbeklyVkg4UyZYMQSdwYJnxVpc5sRgMoDLDGcBY29YI7U7w/EBZadxEfPxG5jIo+LO1IrijKc55bxKW1YDUNBDS0GSZyCBqHYSJjf0oOHugXhqdSoyrIpktA28icHefFdG5koZWhiylWVgNjIIyMn6/KsC3I+KRrSe7L2lZRqQBYyCGJA1euR/T99sOS+xcfBE4uy2tb1oYYhYE4IXI1aQdMAbjsScVM4LmF9VZml9ZZVAJzohzcx2VWWBuSxk4NNcJa93xF/hdelXJFm5cMD3iHozOkTDCQRk58U7zZryXLNnqVioyZ1QzMqnRJE6RgZGx3zWz2rHXuWqcrtW7Yu3AYTSzTxEM8ySgSOkFUbczg4MCqm9b4fiWNwoW+KbevsRGskY1TGTHwSZECrq/wFsFNSKymTcuOxuXYViFDScDStwHTkSDBgzT/xXDKp90lxVuYU6yTCHKmSd5yyiDKxvjCMrVq7EM8z4lbZW0yuFYaSYm4EA6hOBGFkjBGcwJpuP5lbaEsq1pQCQWcySwUEA9KgETLEZH42HMUuPcZbaEqmXAnQdZEYJOoSSQcA5xvMTj2t2+jSHtumn3jr1ocFojSOltUEiRkZrfGkqvstL3ZD4fiulZcDGxdgRGwj5UVuWsK5Le6mWJkpJOTliSJY7nAEzGIopPLHwafBf3Rz6xeDXAyoNIJ0gQCWZYidyJzGYnG+Y4vKEKEEHyMn5EGIyO1N3bilQBIif39fNJ99IhhPg9x/n6110QP2UlGQNOrqUAndRkEeqn6xTV1RiMwomN5Of1FLTh3w6ZAg6lxpI8/2n8+01JfhffmU0i7/AFWyQv1QkwZ307jtjZWM8skpw7MpPWQm8erY7iMf/KohuBhDb9j4G0VZcys6LNhIgkuWmAd1AlZ6SNo381WcXbAdtPwydJBmfFCEJukbznvvPr+NN706lzefB2A70i4hU5xsfvVDH0aEYE5JGCM48HaO32pd5cBsAf057/I/nXli1rBzBA8b+n2+mPWp/JroJb3ipcXRBlXYoohQwCMuxb1yMg0gStkCxbDMSCRAmdoO5OPHgV4EALBWDeMYMEdskjePvim7oIg6dOCAQCA0YJzv61Ie0ztqAln6oWG3J3Ak7j6YNAFlyohTqyIYL0iYOkjE4kEjxGProOOR3J0EvoEqjZBEj+qTkCJB8GDWV4S/cdtIfG0YBO+xj4jJ7yftWh5dzRk/sBkmGIQrjLOVgk7x8RzNRJbI1eyx4r2P9673CWGpiTiRjxiveF9ktEsHPwtuPKlfHrNSrXCv/TeukdovOftnan/4e5//AHXf/uv/AJrRS0e5HBFvkl/cp73seZj3nntOwqv5vypuFsMVc6jcQgr0kQDsZnvWoYXe1+96xdf/ADVTzm07J/Ne46BhOpmYDv5BB+oo5Ez9OlFuvYoOScXe99b1tc0611E3XiJzIDZHkYrecf7S3VIC2RaNzGoElAJkBowg3kgTjtmk8n5X7sa9NtV3AZSTEbySSD6b1R3ueO3EFb2q2pVjIDNLLtBPw+J9NxXHnanLSukeTmXSRouYcxJ/lq2SGyd8GJAiZ+lUnGc1NpSD1MVn0Xf+r5enY9qr+ZcXcus62xBUyZYARO2SARG49K9uXYtspIQmRKkuwAEooJkROZkEYAGKxjj0rMWyZw/OFWHuN0D+pA2mf/EnBn6xG1S154hvaNxpnBk9zqPTAnxI74qrs8A1tfd9Fx9JMLh1B/8A9NgSBuQPGZqHY5SdZZrhZZALEEwP7BBIJbt9I3rTjB9gma484UsSrCC2k6iR+JEbSYJ+U7VNfimbPYf+YAbHSAcRkD/JkVmOY8hQXOlf/NlDMNIjGMSMEk5OT9Jp5wnu1VrgJaFDrbLQSJA9T3gnM7E74uKa+XYzzm38PetXJtkgka2Q5lTB0yexEZiSudql2ubWeJtmw2m1ftW1/hrrQ2F6lV26mk4UOveJmmFcGF02oubCGUazjqXvMxBjbMmoje7W8qhF1ahqAnR0gAZJwfXyKcXumCIh4yLgFx1YoVt6zEadLEjSDJku+YnOSMVKRRZRQI13Qx0KwP8ALghT0kwzOoAG4CEmDEMe2CPavO6Kh1NpBxhidasVG8qCBOKb9ltMM11W98ye8DFJXTgQpY/HEEMB6SQTp00ouRS0y25jwiiwoK6QCVUzpwOkqBMmFMSds75rL8/Cg2RaHUiyxMAEnchf7e0fP5Vo+P4fXfNoPbS2to+7KjWXBAxpYiTA/ojcRtFYfnQa3eYS0qNJnMNvEkDtnFTgi2+x8m1RfWObvpEsJ74BorHrf8k0Vt+GC5eRXQAB/VmTuMjECO3mmzbKgMVwSQJGDgf5FXfG+zV1JOkaOpgSeogAxPiSNvX6iPzTg3AtL/SFOY8sZkSfE/IjtFbrJF9MXJFajFcqSCRB7SJ/EYr3iFkkydhM7zgH8Zx6VO4Dl5e4VkkqJUHafiAkkYmcjx61cp7PtcUIGwXLMSud4MHJxmPmRmlLLGL2wckhPtGqi2g3doA8KNRZoH9xYgHxoI71nOITqgNrjdv9yfvNWvOgysxDHSjDSIwoBOkHfURn7+pqDad3caRpDODMDuT3AGN/SnF6sdkewhR11CPnsZx9vWveIsxAk94naPM7ef8A6a0PDcqDHTeLKhHTpziAQc+JE+sjtVnb9kzBFt1cGAC2HXuYO2871nL1EIvbFZlLtvSMN0xA6YBG5Ejcz5qIkqxCEzEeucEeua2vF+xLB1i4IkHTHfGoAk/L0yfSU3vYwEAqzKZmCsjf0jbb5Ul6rF5EpJGY5hxDFbaMCFC9AJGEJGyjAJcMT3kmfNI4JckuxUAGI3mO3z8mtZY9nAH0u66tBCgrEzqk5mJ1TjvT55CggXLpMzkt+M+hHnsaUvVY+kOU0UvIrdu5buByNjpUqGJYHUSAIIkd5HcA4ivW5JcU2rwE9QkIdLY3baQNpEHer/g/Z2xbuafftJUYnG5IIjtI2z+NSeS6H4x0WYGLhIGkRgKTOdjGBHmIiFmuT4kxty0c85hxFxrjKzs0MQJOMbY2FWPIea30LqHaBadoPUAQhKkTtmPvU2/7JXrzFrarlmJlxME4/DFXHs/yLibKXhc1AKupNBDDESGjIWJBzEma6pSpWdnHLGVoxI4y9duqGuPqZgMscSY+ldR9muFFuz/MdrrBiAZMmO8hu3YHxWH/AP2fxevXpVZM9LDE5wMfathb4u5w/DOQpUhgkouF1ggM4VjjBj7fPLOpNVEXHKk27LDjuOKmAJM7T5wAe0Y/xWd9pOC1zdVCWVYZdQUyYyBuQD2IySPWfOF97xEKttmuKcsox2ALTtkHbz861vA+zN4Wha91rO5lunUTqYwD3Pr9e1ck5/C6eznm2tHMOardt9QdGgjUV3B7CQZ9f2ad9l+a3NRQr75WgG2U1zJG0yRkDbeY7iuq8R/x89349ADTqKYOREQMEb9uwmYmjh/+OBatkDSWO5HS4BJxqBBIg7ego/F4+NMzT0ZC9xiW5/hkSy//APGwC6ZA3npktncj6UjguKVSCzN1SABBVgQB1N3gjuBso7AVIvewHGWusWhdKsNCM2u3icuu2FgepJquucj4tSiMCmo3iimYX3YEEdRnq7AT374qLxtakBPvcRNwlv6W2gfCGkEMJIkRIJOIkZmk3z7wBUgMhMz89hGApiIEiD9ai8Dye+svfLNoYMukYef7xjG3r9BU/i+FvlgXti5b0sekAMQpXuVkDJ6d+nftUtxXQFXyfg76M5dGKAGAJliTOoETEDA9N42Oh5I2plW6ILTPTLCZAM5BI3jwT2NTOE9m7jM1u7cKwQ1souNikTIBCkEGZPeBVenIricXbNlLrlH03Hc9BBVj05mBImMbCpeSM39R2VVvlui3evEAqj3CgUwxZWZVBWPhLHbyfsrnXvSLdkKbdu2mmSsMSBJJWTGxjwJ3AzecZy1RxLcOmBZPv7pAJ94WaVUgRJE6tXhQO1WPAcC12Ljv7xAjMttvgbPTIMSSgMGAIkGcClN097+9CnRTXuRC1ZtXdZa6ksAGMREjobVBHVqIkS3iTWf4nh7j2luXQhYFnVGUQqmQSRHXkH4vFX3MLxV00r0IR0QCCSQQDiI1SNzMLETAR7Qe9biEW1aBtPbZA0NAGrIJJxBbMD7zURlK1f39CE9nNW4PTg6p3wMQcj8CKK1fubwxrsYx/Ma2HxjIaDHjtERiKK9FZTbZaX+LuAq7iVAwB2OJnpmM4z2oLLcAcqoIBM99u7ZiPUHf6VU2eJfiDpYMRJLRI95jTJPbB+EDt9p4u3bZNo2ywUBpmBA2JAGRqj6rXA4cX9TNobuXTBV4XJgBT1NOewnPbb8JlWuZrbhVIJLAAHJknae52x6moPP77FpuIVkQO04BOmQJOe1Q+V8wCk6ZjYyAdJmRGZO3rsKrhyjbE17lzdt2L2lbgiWMgEkkLMZO41QdMeKpub8r4eyNdi6dROxEhR5yv/t9xjen7XNLGtelzKswGkESZGrqOTmTtSr7WjMsDEnU4BJhMRET8+4JPpVx5RfvQ1aM/wDxD6VJYkyR+U/epvC84YKSJBB6QPOe57b+ds1FbhrX8MGZ/wCdAMdoJxsNwoafpO9QlAGmTusn0MkAfMkfjXTwjJdGhpOI5/cbGrViN/hJ/E+Z/wA0jmnG8SiW9WoQA+P6Q3w6jBk5PTIj1qh4dTAwCSe+w8k+I++RUi8hJYlu/gxtiP8AFR8KCfQmx7nfMbjXAZOpYBEEGRPoD2Pf9al80N8pZk5ZTcPkQJk9h8qqOGRblzqz5Ynedsbk1Pt2X1sU1GGgQZO8n8fSqkoql4EL5RwV/ieJhFdiI1CQDjEEk/3A/j61ufZn2Z4uxc4i5dsiWslFMaiWMS0AkBhBgjAzVd7FcRe4dmcNJbeQMSSxM7klic1u+H9p7m50t9N/tXLkzyhP5UVHK4S0ReD5HcUAaDgf2n8cUu7yu5ovD3WotbKrIJIJO6zsYxPgkVd8H7QEkdKz9f8AdTjxW5075OaPxkmujpXq5P2RjBytwIKXPqhP41C4rhmWzxFv3Tn3ioJ0sYhwSVHn0rpFnigdx9j/AIpy7xIB2P41D9dJrob9S5qmkcg5XfvqzLbsuFJljBWcnbUAcfv0uLfPrltcyQDlRid/WMMO/kVveJ4idhntnH2rB86sshZnXdy4xI7Aj8zG+2K5rt9HLGLjpiLXtq5DE6hnsc7Yx/jx61a8g9qmuqzsASDAnAwDkfl9PWKwHNuGGt9OCJYRBwZ6SD6z+FReERtSkTPUGUnuASQZ/wDiflJrX4UZRKOq2/aV2fSpjO0YMnz4+fip9zmJAAZZkxkSVnuN5P79K5meYsiBgCJjIwRsCNt9R/AVd8BzB3aA4ErqA1Y7A5P0MetZSx1tBSNxwXHIyTpGIGBPj7VG4rjbeSEPST/Tt5+R+p3NU9o6VZRdlSelj1QBAM9j9Oxqj4ri398DrmBnMzG4EemKhRtio0l7mhBZSxAJkER2/pBHfGx+0RSbfEM1shdOciBM+RBnfsR6RWeXixC2wNSwrAggA9hGwn4Rj18Z11viYXUwZlGCACQuJB323z6elaOKXsFBb5YluSSvUZDGCyxOCYOwxGfiPmpLXLYAwIQYM4G3aOwjP3rN8y5mTqMt07Q2kkxkTII8yPAHeqYce19CdS4JAJYkgzjwTiCBE77xWbUnsnian+IsFX6FlgA2N/EN9jtvB+ddyvibTIUUKVScMSxxIIM5nJMEedu2d4PmjFQHAhkKjEgzgSQSJ3ETsPobzgeIVrynpW3atiSttYAggGfO+BHbzVvHKqY+KL1fZzhCATwgckTrz1TmcOPyopS2XXCa9O493chM56QTgZoqOcv+xOzh/AcyuIxVFBaYVcFRr7Qe2cH1maVxXM+I1A3B7tgCY0wDtErgCIiTtBqrNqNLjVpGGY9vkB27b/aae4UjqLknM52M7z8/X517LhG+VAK5lzB7gQ3GMgEgE7TGfT86Vw1wIqsdQYtIMEzHwjfzn5ik37JvuCoUJsY6QoG0TsN8DwaRx1rQAZuEKojsoLb5B2P0MziqSVKK0OiFYXqkwATn5T85qabRKMFJJMEjGMYJ/qjJx6moXCGB5Jq74C6qaywBgAwTse3rFGSTRbRTNZ0kA7RH12I/1603cEf1THYY/WpvMUVlBQgsSZgbb/X7+KjcPZB0k5kgDv8A1Z/U1cZWrZJK4a0YJzJx+AMULbZmUHudx4AzHp/mrnhOVrAkhQNWA2TJx3xuBON1ntUzhOXFjFsEKCROzHfOfX9PWsHlXYio5XwBDQdOomQIkmR5jEdx9fFafl/KgI1DYCVmR/k/XvVrwHLQgiBI8b7VZWLA+seRXJlz30S34I9i3Um1bztEeTTjW8YIx96OGJHeB9Z+e1YK2SotltwaviFX7T9aurFto6og/wBozVFZvEf1ycCZJG/mrVeZkAbt9Tv9qWOL5UawWyXYUo22PlT3EW98GPTaq48bcZvgjPoas11MuxBHpWcoqMmhPTI5SkXlVsET8wIpx17SCabAj8v91LTZDsy3OfZJbrB7Zg/UfiN9tj6Vk+N5PeFwJq05BkTrlVIBiPMCdsetdV3OTFReL4BHgsAWBBDbEf7rSGVx0ylLyczs3LbIATEasEQwZWwSNp3Bn5Vdu+jh1KmLgdA7ZJ6jpOBvDHwcUr2g9nzEiRDAswyWWQTI3J76gfp5qnd0tsbhVlbSdUEMCCNwRgz9sT3rW1Lo0tk88Y3u7h0E6YUwAZkwMznOPrUZWW7cdFwq/BjIxJHp3bG4PpTHKudLf4m7bBIRo0DTnUDJaIyFknO+nParSy6/z76kFGchV8KoCyuN2YGR3lfGW4cVvv7/AJAqLnLra3beWCNie4ZZJBHjUGx5I8irrlfHFLZX3oZpA9ZhYB7j5GDEelRTwzNaukMqEuGAuRh9IOInYkmNzBqNy5NPDu2sG6xHTuZQTMGNjJONt4ptWidkniLjg3F1QydPrsG6TnKnx/g1VX7aB2vBgQ4ZCrZgkiSPTEEges7mrL3p/iHLiQQunsVZugRI+QkHceDXnHcjBVlIaCBAnY5EgxJ7YG0d6bajLQPRkLvNGkLnplwTOZGoEjyQfH1NX3JucECC6wVyDlQCY+cSRB+8RFQ+G5CNQLXXOwBI6lIjVB7/AKAimG5S1q9oEEjURAOVAzJjAAnfGx7Vpk4PQ7Oict5yptIdYHSMGcfhRWW4TirSoqmcADDeMDvvFFcLxO9IRzhL40MAe4gN1TtiNt5M58Go90MDDZBHbIOex/fypRcOQWx2238x23j8a9Fs6onsYPz/ANyPvXvLQIVbUl1UFo+Iz+JqRxau6adRIkGDEYBE4Hj9a9HDSXyREDf0zPc706L+5MkeDuBBJ/E1m5b0Mg8PwxHcTMb/AIVYEgnRDGACVjeB2jfEGPQ/XxbCtLQYByNiM6d94nP0qbxNoWWMkLKhlaCUkxiVBJ6TOKmUrYWyAODZjpAmEJJEAmAO07949KtuVWYtqbfxMrdupSCIYTgjLDI8GnOCR2QgKSJLamEgasdJyUwAB5E1ccBwywQAR385nyTM7/fftWeTJqgpUP8AB8vkn3hOr4hJkAMScZ+Hx2EYq95fwtuZZ5Mdh+v2qv4c5H934fbGKV7wKQc/Q6cmuSTsWjQWuDQkgMY8DH51JHLkgQJPzNZhbkdWfE6cj6jH605b4tow0/efO/6nekkUqNMvCIM6R+cU/d93iSsAen2xtWWfmjiBrYQIiftuP1r0cUzZnPqJ/D99qfXZVmrsXLZkrG+SokZ9as1cQP8AGPOwrGcO7dpwJ/t+W4/DGx8VM4fiWBySB3Ek/v50Y/zWOL2aLiWzjInb/f1p6xflREn07fpVWOK1TmROIHcdpJ/7qRw3Ez0zOfr52zHb71zZpJZWRNqyXcYjOM7Tv9IPjFRyO/UPQj/GKW1tRmcz8/w/e9R7batiWPnSRE9vEeflUrszHLsAEzgbH85pH8QNgY3PpivGc+Y7QRpkd9x+/vTJU9m1DJ0zgzgTttnPpVOPkXEeF2RDRAx+/vVdxvKUfqVQjzOqM4Bgeu+xkVYKok7Y8H1+xmlnGQTn6A0KNdDVownEezAXqWFcajI2MmfhA85JJ27VW8TZvWhatgC4gaSVbpncavQMScRsK6HxXCyIIZf1+tUfH8tdfgOMsxWOqZ6T5AnbGK0U31LZaaKIcU5logaYEiPhzmDExgGTifMDz2euqLJLhiSMsBmHAwCIiJ+feph4K4CbZtk6gZ0wEXwcyxB8VFscpv2u4J/rIM9R7LmGBnYeB8qq9MXIk2+NLhrewQqOruytOY9B9ztSuY3pVxbxnTkkEEjbIxBI+c1W22uL7x7g06pKMFKyCcwrAEROnP8Aac5qyt8YGtsSxPXIBJBICgHsMj5VE9DsY4k271tQ+pW1Qx1n4gBpg7gCDB7T6kGv4/nJBYzbZpAHQymF6guJ62J07QdwfFlZ4u3gwqoDE7lpXIjcnUMdt6reKW3xGhVCXLiNquSukKIkgmCJmMA5irg976GzL3+OdGKo1zQD098bxM5+teVol9mOGIlgxY5JXXBnOIMR6UVv8fF7p/0/kkwVvh/5U9yJG8DImYmBSrrg3EgjTv53k7fTx3qMrvgLq2GB+o75qXZ5Ybdy2eKV7dt9jgHPoZgZ8fSvRryVRJTglcgAtqbOkCQcAg5IGfBztUjlvCaXYu6KAuznJEbgZn5U3zC57p3W0QYeJUZ0gADqAwY7r6zUzguF1qAY1alOoRqXT8Mt+lYylS30NLyMLzZnDILbJMhjqIUqfNvABiNh4G1T+G4EzIhjOI2GNoGAI9Iqf/8AoxEa2U5kmSQfJmMmP+6trHCKm0EHMxjxjvt+FYTyL2E5UQOA5cCJcsPQHvPYLj9dquBaEenmP0GaTw7KcrDScwPz2qcghcIBHYiJnx+Peudu+yLsjDhweqCV2yAPE+T++1ITh1aIBx4/69Pzq/4C3AC6Vifqc+v73qY6ADSIHpiRHypployb8OMmCPEnB7fSnUA2IIOMkj9TP7FaG7YDgYbPfKx+WJ+lMLykDEiO2fvtkj02q1G+ylEpbVkYJBn9yfSnbdgjIUtJGzGB6kAE7eRFXK8nWI043HTj/H6VZ2eGUMkdmJGBHpJ3+opzSSobiVXC8rLQWyd4O65+YjzmPXxVuvLlVowT23A+g+1W1hCSQCCSDiF0jOc7n/dMqCDMDfONzU40VBEbi7QTbc+cfj/kVHtXOqdvU+nr+sVN5nwesQVBzMkxEDEQM5jGKirw2rSSCO0fqDgY9cVl6rFclInLB3ZOSGYmN4EdvI+W/pMGo1x42jfyZGDG0+mDG/3VwigfCGO+T+ok7bY/SjiVKtq1GAR859NI8GsYq+zFLZAt8aQSDGPIP5x+4p1WO4j7RP5Cnr1tjmJjw28+fWo5VgekA/KCR/uun5EjXSFJcXSSO22rA2jvXg4pgYjUJxjCj5jvvvjavLiZ1Aifl+B70uwihwSAR3hoP3APrUOKsh0LtnG5P77/AL714X/wBEj6H61LiJJUwJ7gn6eK8ZQYjxuP95qOA1ErL9s/Ed53H4CPpUDiOXD3kh2gDqXAB7gRiN+2/wCFaF1x2J8HeKh3OEgSBA3IOcf91PFpi4tGU47hFZhaDMzNqOTCjGxJnPoNoJqsPClFYICHUABNOoAR8huO85Na/jeWo/UDobuwI/x+X41S8x5M9s6myf7ywggQRIIwf8VS6oXFGU5hfa3fIgqpQqYEjuwaADpJMidsifNHs7zRFt5WCbks4Yz2gwDuNvpNPe0PBalGu6wOnUGA1KY7QNJGT4x4qhs8kuLaBhiF9N5OrBOCQJ2rpjGMod7B2kbxNCiFWR5MkmckknOTXtYqxx7BQHdwwwRoP+RRXK8Dv/ZPIynDnpJ7wc99q0XL1B4RScka4J3GBt4oor2cn7nREqkaFMf3L+S/5P3rWcrQSuB+4oornzifSNCUAeAABpBwO+kGaZU7fOiiuWXZm+yy4JAGXA3/AM1fcD3/APdh9AxAH2oooBdDvEGNv7PzU07HSn/pP/5UUUL2LRFssSBOcfrUmwoiY7frRRW8TSPueX2Mrnd8/QCnuW3DNvJyWnO/VXlFTk7X6hMvuA2Hz/U0nmuLeMdYH3YUUVEf3Jj2Q+LchcE/sVDv3WFy1BIkZg79Q3oorbL0a5CZzbpF2Mfy+2P6lH5UiyYtgjfS35ivaK5v+DOaRU8tusygsSckZM/3VIvqPdkxkNg+KKKxh7CkR+GYw2f3BqNxuNsYX8xRRVP8pJb8FnfOBv8AOvLLnydv1ooqjSPY4Nj/APGvL4y3ocfhRRUlnjqNSY8/pVfxagl57Nj022r2ipn0Rk7Ilu2PeAwJ0MZjPanLyiAIwzNqHY9IOR3zRRTh+Rjj0ZflbE2x82H0DkAfQYryiiqJ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1" name="Picture 3" descr="E:\MOTIAR\D,contennt Picture 2\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24075"/>
            <a:ext cx="5715000" cy="2447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375" y="4876800"/>
            <a:ext cx="8150225" cy="1200329"/>
          </a:xfrm>
          <a:prstGeom prst="rect">
            <a:avLst/>
          </a:prstGeom>
          <a:solidFill>
            <a:srgbClr val="FF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9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5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MOTIAR\D,contennt Picture 2\business_team_walking_sm_w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048000"/>
            <a:ext cx="6934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543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35004"/>
            <a:ext cx="29210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37582"/>
            <a:ext cx="8382000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095" y="4373941"/>
            <a:ext cx="8572500" cy="181588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bn-IN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সহকারি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পাবনা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bn-BD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খান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),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খুলনা</a:t>
            </a:r>
            <a:endParaRPr lang="bn-BD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8212282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00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3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1115518" y="1066800"/>
            <a:ext cx="3227882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544288" y="1066800"/>
            <a:ext cx="3325978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kumimoji="0" lang="en-US" sz="24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: 2২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581400"/>
            <a:ext cx="3934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মতিয়ার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motiarjsmsc@gmail.com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01781-595759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MOTIAR\Motiar improtant\motiar\Motiar Picture\Sar0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1557337" cy="1773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71" y="1485900"/>
            <a:ext cx="1752600" cy="175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9" r="13792"/>
          <a:stretch/>
        </p:blipFill>
        <p:spPr>
          <a:xfrm>
            <a:off x="5763994" y="1371600"/>
            <a:ext cx="2315978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6"/>
          <a:stretch/>
        </p:blipFill>
        <p:spPr>
          <a:xfrm>
            <a:off x="3908367" y="2895600"/>
            <a:ext cx="1953993" cy="1936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9371" y="3048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105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হিসাব-নিকাশের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66800" y="990600"/>
            <a:ext cx="2841567" cy="2667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2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838200"/>
            <a:ext cx="44958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পিরচিতি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 rot="19283091">
            <a:off x="-61924" y="923329"/>
            <a:ext cx="3260396" cy="1676400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2" name="Picture 4" descr="https://encrypted-tbn3.gstatic.com/images?q=tbn:ANd9GcT4ZAWsg2dSlcRbFSeubfL2gzhnlhlxRXrPZjjVZD-V7WJEEETKfyRrK4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4572000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23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8397" y="1905000"/>
            <a:ext cx="7772400" cy="31700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১।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স্প্রেডসিট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এর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ধারণা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বর্ণনা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পারবে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;</a:t>
            </a:r>
            <a:endParaRPr lang="en-US" sz="4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  <a:p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৩।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ওয়ার্কসিটের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গঠন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বর্ণনা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পারবে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;</a:t>
            </a:r>
            <a:endParaRPr lang="en-US" sz="4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  <a:p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৪।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304800"/>
            <a:ext cx="2895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5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8644" y="524470"/>
            <a:ext cx="7162801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Spreadsheet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800600"/>
            <a:ext cx="7924800" cy="1446550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স্পেডসিটের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ছাড়ানো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পাতা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57200" y="1600200"/>
            <a:ext cx="2514600" cy="1371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Spread </a:t>
            </a:r>
            <a:endParaRPr lang="en-US" sz="4400" dirty="0"/>
          </a:p>
        </p:txBody>
      </p:sp>
      <p:sp>
        <p:nvSpPr>
          <p:cNvPr id="6" name="Right Arrow 5"/>
          <p:cNvSpPr/>
          <p:nvPr/>
        </p:nvSpPr>
        <p:spPr>
          <a:xfrm>
            <a:off x="457200" y="3352800"/>
            <a:ext cx="2514600" cy="1295400"/>
          </a:xfrm>
          <a:prstGeom prst="rightArrow">
            <a:avLst/>
          </a:prstGeom>
          <a:solidFill>
            <a:srgbClr val="FF33C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Sheet</a:t>
            </a:r>
            <a:endParaRPr lang="en-US" sz="4400" dirty="0"/>
          </a:p>
        </p:txBody>
      </p:sp>
      <p:sp>
        <p:nvSpPr>
          <p:cNvPr id="5" name="Equal 4"/>
          <p:cNvSpPr/>
          <p:nvPr/>
        </p:nvSpPr>
        <p:spPr>
          <a:xfrm>
            <a:off x="3429000" y="1981200"/>
            <a:ext cx="1828800" cy="838200"/>
          </a:xfrm>
          <a:prstGeom prst="mathEqual">
            <a:avLst>
              <a:gd name="adj1" fmla="val 23520"/>
              <a:gd name="adj2" fmla="val 31595"/>
            </a:avLst>
          </a:prstGeom>
          <a:solidFill>
            <a:srgbClr val="FF0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Equal 7"/>
          <p:cNvSpPr/>
          <p:nvPr/>
        </p:nvSpPr>
        <p:spPr>
          <a:xfrm>
            <a:off x="3435927" y="3505200"/>
            <a:ext cx="1828800" cy="838200"/>
          </a:xfrm>
          <a:prstGeom prst="mathEqual">
            <a:avLst>
              <a:gd name="adj1" fmla="val 23520"/>
              <a:gd name="adj2" fmla="val 3159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5000" y="1828800"/>
            <a:ext cx="3110345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Light" pitchFamily="2" charset="0"/>
                <a:cs typeface="NikoshLight" pitchFamily="2" charset="0"/>
              </a:rPr>
              <a:t>ছাড়ানো</a:t>
            </a:r>
            <a:r>
              <a:rPr lang="en-US" sz="40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atin typeface="NikoshLight" pitchFamily="2" charset="0"/>
                <a:cs typeface="NikoshLight" pitchFamily="2" charset="0"/>
              </a:rPr>
              <a:t>বা</a:t>
            </a:r>
            <a:r>
              <a:rPr lang="en-US" sz="40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atin typeface="NikoshLight" pitchFamily="2" charset="0"/>
                <a:cs typeface="NikoshLight" pitchFamily="2" charset="0"/>
              </a:rPr>
              <a:t>বিশ্রিত</a:t>
            </a:r>
            <a:endParaRPr lang="en-US" sz="40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87291" y="3505200"/>
            <a:ext cx="3110345" cy="99060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Light" pitchFamily="2" charset="0"/>
                <a:cs typeface="NikoshLight" pitchFamily="2" charset="0"/>
              </a:rPr>
              <a:t>কাগজ</a:t>
            </a:r>
            <a:r>
              <a:rPr lang="en-US" sz="44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latin typeface="NikoshLight" pitchFamily="2" charset="0"/>
                <a:cs typeface="NikoshLight" pitchFamily="2" charset="0"/>
              </a:rPr>
              <a:t>বা</a:t>
            </a:r>
            <a:r>
              <a:rPr lang="en-US" sz="44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latin typeface="NikoshLight" pitchFamily="2" charset="0"/>
                <a:cs typeface="NikoshLight" pitchFamily="2" charset="0"/>
              </a:rPr>
              <a:t>পাতা</a:t>
            </a:r>
            <a:endParaRPr lang="en-US" sz="4400" dirty="0">
              <a:latin typeface="NikoshLight" pitchFamily="2" charset="0"/>
              <a:cs typeface="Nikosh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7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6" grpId="0" animBg="1"/>
      <p:bldP spid="5" grpId="0" animBg="1"/>
      <p:bldP spid="8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12865"/>
            <a:ext cx="6781800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পাঠ ২২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5638800" cy="3878411"/>
          </a:xfrm>
          <a:prstGeom prst="rect">
            <a:avLst/>
          </a:prstGeom>
          <a:noFill/>
        </p:spPr>
      </p:pic>
      <p:pic>
        <p:nvPicPr>
          <p:cNvPr id="4" name="Picture 3" descr="E:\MOTIAR\Motiar D. Content\Class Viii\Picture\পাঠ ২২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8276" y="1718604"/>
            <a:ext cx="1958924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E:\MOTIAR\Motiar D. Content\Class Viii\Picture\পাঠ ২২\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733800"/>
            <a:ext cx="19812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5791200"/>
            <a:ext cx="7848600" cy="584775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E:\MOTIAR\Motiar D. Content\Class Viii\Picture\পাঠ ২২\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828800"/>
            <a:ext cx="3223581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E:\MOTIAR\Motiar D. Content\Class Viii\Picture\পাঠ ২২\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1828800"/>
            <a:ext cx="3276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3400" y="5181600"/>
            <a:ext cx="78486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4" descr="E:\MOTIAR\Motiar D. Content\Class Viii\Picture\পাঠ ২২\jon napi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1542871"/>
            <a:ext cx="32004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09600" y="5251792"/>
            <a:ext cx="80010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নেপিয়ার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হাড়ের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5" descr="E:\MOTIAR\Motiar D. Content\Class Viii\Picture\পাঠ ২২\2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1695271"/>
            <a:ext cx="312420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2" descr="E:\MOTIAR\Motiar D. Content\Class Viii\Picture\পাঠ ২২\1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" y="1745159"/>
            <a:ext cx="3276600" cy="2609850"/>
          </a:xfrm>
          <a:prstGeom prst="rect">
            <a:avLst/>
          </a:prstGeom>
          <a:noFill/>
        </p:spPr>
      </p:pic>
      <p:pic>
        <p:nvPicPr>
          <p:cNvPr id="16" name="Picture 3" descr="E:\MOTIAR\Motiar D. Content\Class Viii\Picture\পাঠ ২২\2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95800" y="1592759"/>
            <a:ext cx="3505200" cy="28194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0" y="5185614"/>
            <a:ext cx="80010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E:\MOTIAR\Motiar D. Content\Class Viii\Picture\পাঠ ২২\1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05000" y="1737664"/>
            <a:ext cx="50292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1066800" y="5274172"/>
            <a:ext cx="6477000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2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9" grpId="0" animBg="1"/>
      <p:bldP spid="9" grpId="1" animBg="1"/>
      <p:bldP spid="13" grpId="0" animBg="1"/>
      <p:bldP spid="13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57199"/>
            <a:ext cx="4191000" cy="769441"/>
          </a:xfrm>
          <a:prstGeom prst="rect">
            <a:avLst/>
          </a:prstGeom>
          <a:solidFill>
            <a:srgbClr val="FFCCFF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678269"/>
            <a:ext cx="8153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স্প্রেডশিটের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আভিধানিক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অর্থ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হলো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বড়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মাপের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কাগজ</a:t>
            </a:r>
            <a:endParaRPr lang="en-US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28673" name="Picture 1" descr="E:\MOTIAR\Motiar D. Content\Class Viii\Picture\পাঠ ২২\26.jpg"/>
          <p:cNvPicPr>
            <a:picLocks noChangeAspect="1" noChangeArrowheads="1"/>
          </p:cNvPicPr>
          <p:nvPr/>
        </p:nvPicPr>
        <p:blipFill rotWithShape="1">
          <a:blip r:embed="rId2"/>
          <a:srcRect b="12653"/>
          <a:stretch/>
        </p:blipFill>
        <p:spPr bwMode="auto">
          <a:xfrm>
            <a:off x="1219200" y="1676400"/>
            <a:ext cx="6553199" cy="3261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334000"/>
            <a:ext cx="815340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ব্যবসা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প্রতিষ্ঠানে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হিসাব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করার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জন্য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ছক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এ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ধরণের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কাগজ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ব্যবহার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হয়</a:t>
            </a:r>
            <a:endParaRPr lang="en-US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6" name="Picture 2" descr="E:\MOTIAR\Motiar D. Content\Class Viii\Picture\পাঠ ২২\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71471"/>
            <a:ext cx="6934200" cy="3333929"/>
          </a:xfrm>
          <a:prstGeom prst="rect">
            <a:avLst/>
          </a:prstGeom>
          <a:solidFill>
            <a:srgbClr val="FF6699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E:\MOTIAR\Motiar D. Content\Class Viii\Picture\পাঠ ২২\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619071"/>
            <a:ext cx="6705599" cy="3318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5334000"/>
            <a:ext cx="8153400" cy="1200329"/>
          </a:xfrm>
          <a:prstGeom prst="rect">
            <a:avLst/>
          </a:prstGeom>
          <a:solidFill>
            <a:srgbClr val="FFCCFF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এধরণের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ছক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কাটা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কাগজের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মাধ্যমে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ব্যবসা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প্রতিষ্ঠানে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হিসাব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উপস্থাপন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হয়</a:t>
            </a:r>
            <a:endParaRPr lang="en-US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9" name="Picture 2" descr="E:\MOTIAR\Motiar D. Content\Class Viii\Picture\পাঠ ২২\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638121"/>
            <a:ext cx="5638800" cy="3409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8600" y="5352871"/>
            <a:ext cx="8153400" cy="1200329"/>
          </a:xfrm>
          <a:prstGeom prst="rect">
            <a:avLst/>
          </a:prstGeom>
          <a:solidFill>
            <a:srgbClr val="FFCCFF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এই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ছক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কাটা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কাগজের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স্থান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দখল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করেছে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সফটওয়্যার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নির্ভর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স্প্রেডসিট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প্রোগ্রাম</a:t>
            </a:r>
            <a:endParaRPr lang="en-US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5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8" grpId="0" animBg="1"/>
      <p:bldP spid="8" grpId="1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</TotalTime>
  <Words>684</Words>
  <Application>Microsoft Office PowerPoint</Application>
  <PresentationFormat>On-screen Show (4:3)</PresentationFormat>
  <Paragraphs>109</Paragraphs>
  <Slides>23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Motiar</dc:creator>
  <cp:lastModifiedBy>user</cp:lastModifiedBy>
  <cp:revision>196</cp:revision>
  <dcterms:created xsi:type="dcterms:W3CDTF">2014-03-26T04:08:53Z</dcterms:created>
  <dcterms:modified xsi:type="dcterms:W3CDTF">2016-08-10T05:33:06Z</dcterms:modified>
</cp:coreProperties>
</file>